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24387175" cy="13716000"/>
  <p:notesSz cx="13716000" cy="24387175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Gilroy Bold" panose="020B0604020202020204" charset="0"/>
      <p:bold r:id="rId10"/>
      <p:italic r:id="rId11"/>
      <p:boldItalic r:id="rId12"/>
    </p:embeddedFont>
    <p:embeddedFont>
      <p:font typeface="Gilroy Regular" panose="020B0604020202020204" charset="0"/>
      <p:regular r:id="rId13"/>
      <p:bold r:id="rId14"/>
      <p:italic r:id="rId15"/>
      <p:boldItalic r:id="rId16"/>
    </p:embeddedFont>
    <p:embeddedFont>
      <p:font typeface="Gilroy-SemiboldItalic" panose="020B0604020202020204" charset="-52"/>
      <p:bold r:id="rId17"/>
      <p:italic r:id="rId18"/>
      <p:boldItalic r:id="rId19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07"/>
    <p:restoredTop sz="94610"/>
  </p:normalViewPr>
  <p:slideViewPr>
    <p:cSldViewPr snapToGrid="0" snapToObjects="1">
      <p:cViewPr varScale="1">
        <p:scale>
          <a:sx n="21" d="100"/>
          <a:sy n="21" d="100"/>
        </p:scale>
        <p:origin x="91" y="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086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9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7175" cy="572346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04225" y="914400"/>
            <a:ext cx="16883358" cy="14634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170" dirty="0">
                <a:solidFill>
                  <a:srgbClr val="FFFFFF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Всероссийский Конкурс</a:t>
            </a:r>
            <a:endParaRPr lang="en-US" sz="11170" dirty="0"/>
          </a:p>
        </p:txBody>
      </p:sp>
      <p:sp>
        <p:nvSpPr>
          <p:cNvPr id="4" name="Text 1"/>
          <p:cNvSpPr/>
          <p:nvPr/>
        </p:nvSpPr>
        <p:spPr>
          <a:xfrm>
            <a:off x="4242330" y="2413000"/>
            <a:ext cx="16689270" cy="939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7185" dirty="0">
                <a:solidFill>
                  <a:srgbClr val="FFFFFF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профессионального мастерства 2025 </a:t>
            </a:r>
            <a:endParaRPr lang="en-US" sz="7185" dirty="0"/>
          </a:p>
        </p:txBody>
      </p:sp>
      <p:sp>
        <p:nvSpPr>
          <p:cNvPr id="5" name="Text 2"/>
          <p:cNvSpPr/>
          <p:nvPr/>
        </p:nvSpPr>
        <p:spPr>
          <a:xfrm>
            <a:off x="4267733" y="3454400"/>
            <a:ext cx="16554402" cy="1286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4000" kern="0" spc="120" dirty="0">
                <a:solidFill>
                  <a:srgbClr val="FFFFFF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в рамках государственной программы развития добровольного безвозмездного донорства крови и ее компонентов</a:t>
            </a:r>
            <a:endParaRPr lang="en-US" sz="4000" dirty="0"/>
          </a:p>
        </p:txBody>
      </p:sp>
      <p:pic>
        <p:nvPicPr>
          <p:cNvPr id="6" name="Image 1" descr="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32" y="254000"/>
            <a:ext cx="871120" cy="995443"/>
          </a:xfrm>
          <a:prstGeom prst="rect">
            <a:avLst/>
          </a:prstGeom>
        </p:spPr>
      </p:pic>
      <p:pic>
        <p:nvPicPr>
          <p:cNvPr id="7" name="Image 2" descr="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245" y="292286"/>
            <a:ext cx="1723095" cy="957154"/>
          </a:xfrm>
          <a:prstGeom prst="rect">
            <a:avLst/>
          </a:prstGeom>
        </p:spPr>
      </p:pic>
      <p:pic>
        <p:nvPicPr>
          <p:cNvPr id="8" name="Image 3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1053" y="254000"/>
            <a:ext cx="19145" cy="995443"/>
          </a:xfrm>
          <a:prstGeom prst="rect">
            <a:avLst/>
          </a:prstGeom>
        </p:spPr>
      </p:pic>
      <p:pic>
        <p:nvPicPr>
          <p:cNvPr id="9" name="Image 4" descr=" 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94724" y="0"/>
            <a:ext cx="7392324" cy="9811779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2527616" y="5977968"/>
            <a:ext cx="21085419" cy="918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7000" dirty="0">
                <a:solidFill>
                  <a:srgbClr val="000000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Регион и название учреждения службы крови</a:t>
            </a:r>
            <a:endParaRPr lang="en-US" sz="7000" dirty="0"/>
          </a:p>
        </p:txBody>
      </p:sp>
      <p:sp>
        <p:nvSpPr>
          <p:cNvPr id="11" name="Text 4"/>
          <p:cNvSpPr/>
          <p:nvPr/>
        </p:nvSpPr>
        <p:spPr>
          <a:xfrm>
            <a:off x="5517080" y="7643658"/>
            <a:ext cx="14088735" cy="918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7000" dirty="0" err="1">
                <a:solidFill>
                  <a:srgbClr val="E52B13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Название</a:t>
            </a:r>
            <a:r>
              <a:rPr lang="ru-RU" sz="7000" dirty="0">
                <a:solidFill>
                  <a:srgbClr val="E52B13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 </a:t>
            </a:r>
            <a:r>
              <a:rPr lang="en-US" sz="7000" dirty="0" err="1">
                <a:solidFill>
                  <a:srgbClr val="E52B13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работы</a:t>
            </a:r>
            <a:r>
              <a:rPr lang="ru-RU" sz="7000" dirty="0">
                <a:solidFill>
                  <a:srgbClr val="E52B13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 </a:t>
            </a:r>
            <a:r>
              <a:rPr lang="en-US" sz="7000" dirty="0">
                <a:solidFill>
                  <a:srgbClr val="E52B13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/ </a:t>
            </a:r>
            <a:r>
              <a:rPr lang="ru-RU" sz="7000" dirty="0">
                <a:solidFill>
                  <a:srgbClr val="E52B13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проекта</a:t>
            </a:r>
            <a:endParaRPr lang="en-US" sz="7000" dirty="0"/>
          </a:p>
        </p:txBody>
      </p:sp>
      <p:sp>
        <p:nvSpPr>
          <p:cNvPr id="12" name="Text 5"/>
          <p:cNvSpPr/>
          <p:nvPr/>
        </p:nvSpPr>
        <p:spPr>
          <a:xfrm>
            <a:off x="254033" y="9750071"/>
            <a:ext cx="24133016" cy="918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7000" dirty="0" err="1">
                <a:solidFill>
                  <a:srgbClr val="000000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Номинация</a:t>
            </a:r>
            <a:r>
              <a:rPr lang="ru-RU" sz="7000" dirty="0">
                <a:solidFill>
                  <a:srgbClr val="000000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 </a:t>
            </a:r>
            <a:r>
              <a:rPr lang="ru-RU" sz="6500" dirty="0">
                <a:solidFill>
                  <a:srgbClr val="000000">
                    <a:alpha val="100000"/>
                  </a:srgbClr>
                </a:solidFill>
                <a:latin typeface="Gilroy-SemiboldItalic" pitchFamily="34" charset="0"/>
                <a:ea typeface="Gilroy Regular" pitchFamily="34" charset="-122"/>
                <a:cs typeface="Gilroy Regular" pitchFamily="34" charset="-120"/>
              </a:rPr>
              <a:t>ЗАБОТА О ДОНОРЕ</a:t>
            </a:r>
            <a:endParaRPr lang="en-US" sz="6500" dirty="0"/>
          </a:p>
        </p:txBody>
      </p:sp>
      <p:pic>
        <p:nvPicPr>
          <p:cNvPr id="16" name="Image 7" descr=" 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571" y="1605226"/>
            <a:ext cx="1628834" cy="3405318"/>
          </a:xfrm>
          <a:prstGeom prst="rect">
            <a:avLst/>
          </a:prstGeom>
        </p:spPr>
      </p:pic>
      <p:pic>
        <p:nvPicPr>
          <p:cNvPr id="21" name="Image 6" descr=" ">
            <a:extLst>
              <a:ext uri="{FF2B5EF4-FFF2-40B4-BE49-F238E27FC236}">
                <a16:creationId xmlns:a16="http://schemas.microsoft.com/office/drawing/2014/main" id="{A182B545-46AF-364B-8BB9-7B0F27CEA5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67484" y="9044601"/>
            <a:ext cx="20154900" cy="12702"/>
          </a:xfrm>
          <a:prstGeom prst="rect">
            <a:avLst/>
          </a:prstGeom>
        </p:spPr>
      </p:pic>
      <p:pic>
        <p:nvPicPr>
          <p:cNvPr id="22" name="Image 6" descr=" ">
            <a:extLst>
              <a:ext uri="{FF2B5EF4-FFF2-40B4-BE49-F238E27FC236}">
                <a16:creationId xmlns:a16="http://schemas.microsoft.com/office/drawing/2014/main" id="{113158BF-8175-9CC8-FA65-3941D02CED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27616" y="12722537"/>
            <a:ext cx="20154900" cy="127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>
            <a:extLst>
              <a:ext uri="{FF2B5EF4-FFF2-40B4-BE49-F238E27FC236}">
                <a16:creationId xmlns:a16="http://schemas.microsoft.com/office/drawing/2014/main" id="{9FCC9D0F-D063-82F4-D524-AE6E91D96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338" y="-70339"/>
            <a:ext cx="24460200" cy="3004473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0ECF71FB-617D-A29A-3EF1-86E3F2A3CE22}"/>
              </a:ext>
            </a:extLst>
          </p:cNvPr>
          <p:cNvSpPr/>
          <p:nvPr/>
        </p:nvSpPr>
        <p:spPr>
          <a:xfrm>
            <a:off x="6045200" y="395740"/>
            <a:ext cx="12700224" cy="11052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8405" dirty="0">
                <a:solidFill>
                  <a:srgbClr val="FFFFFF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Всероссийский Конкурс</a:t>
            </a:r>
            <a:endParaRPr lang="en-US" sz="8405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F7025917-66C8-CC56-155A-031A885E3424}"/>
              </a:ext>
            </a:extLst>
          </p:cNvPr>
          <p:cNvSpPr/>
          <p:nvPr/>
        </p:nvSpPr>
        <p:spPr>
          <a:xfrm>
            <a:off x="6073871" y="1523623"/>
            <a:ext cx="12560603" cy="711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5407" dirty="0">
                <a:solidFill>
                  <a:srgbClr val="FFFFFF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профессионального мастерства 2025 </a:t>
            </a:r>
            <a:endParaRPr lang="en-US" sz="5407" dirty="0"/>
          </a:p>
        </p:txBody>
      </p:sp>
      <p:pic>
        <p:nvPicPr>
          <p:cNvPr id="5" name="Image 1" descr=" ">
            <a:extLst>
              <a:ext uri="{FF2B5EF4-FFF2-40B4-BE49-F238E27FC236}">
                <a16:creationId xmlns:a16="http://schemas.microsoft.com/office/drawing/2014/main" id="{C8C1CF84-9FDD-9B57-A81B-575C37DA7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649325"/>
            <a:ext cx="1118419" cy="1278384"/>
          </a:xfrm>
          <a:prstGeom prst="rect">
            <a:avLst/>
          </a:prstGeom>
        </p:spPr>
      </p:pic>
      <p:pic>
        <p:nvPicPr>
          <p:cNvPr id="6" name="Image 2" descr=" ">
            <a:extLst>
              <a:ext uri="{FF2B5EF4-FFF2-40B4-BE49-F238E27FC236}">
                <a16:creationId xmlns:a16="http://schemas.microsoft.com/office/drawing/2014/main" id="{B6C6A288-D661-049A-8E80-50EB34802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742" y="698492"/>
            <a:ext cx="2212258" cy="1229214"/>
          </a:xfrm>
          <a:prstGeom prst="rect">
            <a:avLst/>
          </a:prstGeom>
        </p:spPr>
      </p:pic>
      <p:pic>
        <p:nvPicPr>
          <p:cNvPr id="7" name="Image 3" descr=" ">
            <a:extLst>
              <a:ext uri="{FF2B5EF4-FFF2-40B4-BE49-F238E27FC236}">
                <a16:creationId xmlns:a16="http://schemas.microsoft.com/office/drawing/2014/main" id="{F2050DD8-6549-AAB9-AACC-A025506E3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19301" y="649325"/>
            <a:ext cx="24581" cy="1278384"/>
          </a:xfrm>
          <a:prstGeom prst="rect">
            <a:avLst/>
          </a:prstGeom>
        </p:spPr>
      </p:pic>
      <p:pic>
        <p:nvPicPr>
          <p:cNvPr id="8" name="Image 4" descr=" ">
            <a:extLst>
              <a:ext uri="{FF2B5EF4-FFF2-40B4-BE49-F238E27FC236}">
                <a16:creationId xmlns:a16="http://schemas.microsoft.com/office/drawing/2014/main" id="{A8439E80-268F-D247-CFAF-F9C273F285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96434" y="80682"/>
            <a:ext cx="1286050" cy="2689412"/>
          </a:xfrm>
          <a:prstGeom prst="rect">
            <a:avLst/>
          </a:prstGeom>
        </p:spPr>
      </p:pic>
      <p:sp>
        <p:nvSpPr>
          <p:cNvPr id="10" name="Text 2">
            <a:extLst>
              <a:ext uri="{FF2B5EF4-FFF2-40B4-BE49-F238E27FC236}">
                <a16:creationId xmlns:a16="http://schemas.microsoft.com/office/drawing/2014/main" id="{E14156E8-2E42-9851-8A9E-D4FCD0CB2A98}"/>
              </a:ext>
            </a:extLst>
          </p:cNvPr>
          <p:cNvSpPr/>
          <p:nvPr/>
        </p:nvSpPr>
        <p:spPr>
          <a:xfrm>
            <a:off x="2146300" y="3467613"/>
            <a:ext cx="20091400" cy="5250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000" dirty="0" err="1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Название</a:t>
            </a:r>
            <a:r>
              <a:rPr lang="en-US" sz="4000" dirty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 </a:t>
            </a:r>
            <a:r>
              <a:rPr lang="ru-RU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работы </a:t>
            </a:r>
            <a:r>
              <a:rPr lang="en-US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/ </a:t>
            </a:r>
            <a:r>
              <a:rPr lang="en-US" sz="4000" dirty="0" err="1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проекта</a:t>
            </a:r>
            <a:r>
              <a:rPr lang="en-US" sz="4000" dirty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:</a:t>
            </a:r>
            <a:endParaRPr lang="en-US" sz="4000" dirty="0"/>
          </a:p>
        </p:txBody>
      </p:sp>
      <p:sp>
        <p:nvSpPr>
          <p:cNvPr id="12" name="Text 4">
            <a:extLst>
              <a:ext uri="{FF2B5EF4-FFF2-40B4-BE49-F238E27FC236}">
                <a16:creationId xmlns:a16="http://schemas.microsoft.com/office/drawing/2014/main" id="{8698296A-105F-5E7E-9CE5-B8667A7E3524}"/>
              </a:ext>
            </a:extLst>
          </p:cNvPr>
          <p:cNvSpPr/>
          <p:nvPr/>
        </p:nvSpPr>
        <p:spPr>
          <a:xfrm>
            <a:off x="2019301" y="5817530"/>
            <a:ext cx="19733986" cy="22905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000" dirty="0" err="1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Краткое</a:t>
            </a:r>
            <a:r>
              <a:rPr lang="en-US" sz="4000" dirty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 </a:t>
            </a:r>
            <a:r>
              <a:rPr lang="en-US" sz="4000" dirty="0" err="1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описание</a:t>
            </a:r>
            <a:r>
              <a:rPr lang="ru-RU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, в </a:t>
            </a:r>
            <a:r>
              <a:rPr lang="ru-RU" sz="4000" dirty="0" err="1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т.ч</a:t>
            </a:r>
            <a:r>
              <a:rPr lang="ru-RU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. </a:t>
            </a:r>
            <a:r>
              <a:rPr lang="ru-RU" sz="4000" dirty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и</a:t>
            </a:r>
            <a:r>
              <a:rPr lang="ru-RU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нформация о модернизации и обновлении, </a:t>
            </a:r>
            <a:r>
              <a:rPr lang="ru-RU" sz="4000" dirty="0" err="1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донороориентированном</a:t>
            </a:r>
            <a:r>
              <a:rPr lang="ru-RU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 подходе работы</a:t>
            </a:r>
            <a:r>
              <a:rPr lang="en-US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:</a:t>
            </a:r>
            <a:endParaRPr lang="en-US" sz="4000" dirty="0"/>
          </a:p>
        </p:txBody>
      </p:sp>
      <p:pic>
        <p:nvPicPr>
          <p:cNvPr id="15" name="Image 6" descr=" ">
            <a:extLst>
              <a:ext uri="{FF2B5EF4-FFF2-40B4-BE49-F238E27FC236}">
                <a16:creationId xmlns:a16="http://schemas.microsoft.com/office/drawing/2014/main" id="{149A7BCB-DA19-8BAB-871B-DAB73D1E48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46300" y="4001092"/>
            <a:ext cx="20154900" cy="1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1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>
            <a:extLst>
              <a:ext uri="{FF2B5EF4-FFF2-40B4-BE49-F238E27FC236}">
                <a16:creationId xmlns:a16="http://schemas.microsoft.com/office/drawing/2014/main" id="{9FCC9D0F-D063-82F4-D524-AE6E91D96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338" y="-70339"/>
            <a:ext cx="24460200" cy="3004473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0ECF71FB-617D-A29A-3EF1-86E3F2A3CE22}"/>
              </a:ext>
            </a:extLst>
          </p:cNvPr>
          <p:cNvSpPr/>
          <p:nvPr/>
        </p:nvSpPr>
        <p:spPr>
          <a:xfrm>
            <a:off x="6045200" y="395740"/>
            <a:ext cx="12700224" cy="11052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8405" dirty="0">
                <a:solidFill>
                  <a:srgbClr val="FFFFFF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Всероссийский Конкурс</a:t>
            </a:r>
            <a:endParaRPr lang="en-US" sz="8405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F7025917-66C8-CC56-155A-031A885E3424}"/>
              </a:ext>
            </a:extLst>
          </p:cNvPr>
          <p:cNvSpPr/>
          <p:nvPr/>
        </p:nvSpPr>
        <p:spPr>
          <a:xfrm>
            <a:off x="6073871" y="1523623"/>
            <a:ext cx="12560603" cy="711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5407" dirty="0">
                <a:solidFill>
                  <a:srgbClr val="FFFFFF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профессионального мастерства 2025 </a:t>
            </a:r>
            <a:endParaRPr lang="en-US" sz="5407" dirty="0"/>
          </a:p>
        </p:txBody>
      </p:sp>
      <p:pic>
        <p:nvPicPr>
          <p:cNvPr id="5" name="Image 1" descr=" ">
            <a:extLst>
              <a:ext uri="{FF2B5EF4-FFF2-40B4-BE49-F238E27FC236}">
                <a16:creationId xmlns:a16="http://schemas.microsoft.com/office/drawing/2014/main" id="{C8C1CF84-9FDD-9B57-A81B-575C37DA7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649325"/>
            <a:ext cx="1118419" cy="1278384"/>
          </a:xfrm>
          <a:prstGeom prst="rect">
            <a:avLst/>
          </a:prstGeom>
        </p:spPr>
      </p:pic>
      <p:pic>
        <p:nvPicPr>
          <p:cNvPr id="6" name="Image 2" descr=" ">
            <a:extLst>
              <a:ext uri="{FF2B5EF4-FFF2-40B4-BE49-F238E27FC236}">
                <a16:creationId xmlns:a16="http://schemas.microsoft.com/office/drawing/2014/main" id="{B6C6A288-D661-049A-8E80-50EB34802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742" y="698492"/>
            <a:ext cx="2212258" cy="1229214"/>
          </a:xfrm>
          <a:prstGeom prst="rect">
            <a:avLst/>
          </a:prstGeom>
        </p:spPr>
      </p:pic>
      <p:pic>
        <p:nvPicPr>
          <p:cNvPr id="7" name="Image 3" descr=" ">
            <a:extLst>
              <a:ext uri="{FF2B5EF4-FFF2-40B4-BE49-F238E27FC236}">
                <a16:creationId xmlns:a16="http://schemas.microsoft.com/office/drawing/2014/main" id="{F2050DD8-6549-AAB9-AACC-A025506E3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19301" y="649325"/>
            <a:ext cx="24581" cy="1278384"/>
          </a:xfrm>
          <a:prstGeom prst="rect">
            <a:avLst/>
          </a:prstGeom>
        </p:spPr>
      </p:pic>
      <p:pic>
        <p:nvPicPr>
          <p:cNvPr id="8" name="Image 4" descr=" ">
            <a:extLst>
              <a:ext uri="{FF2B5EF4-FFF2-40B4-BE49-F238E27FC236}">
                <a16:creationId xmlns:a16="http://schemas.microsoft.com/office/drawing/2014/main" id="{A8439E80-268F-D247-CFAF-F9C273F285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96434" y="80682"/>
            <a:ext cx="1286050" cy="2689412"/>
          </a:xfrm>
          <a:prstGeom prst="rect">
            <a:avLst/>
          </a:prstGeom>
        </p:spPr>
      </p:pic>
      <p:sp>
        <p:nvSpPr>
          <p:cNvPr id="10" name="Text 2">
            <a:extLst>
              <a:ext uri="{FF2B5EF4-FFF2-40B4-BE49-F238E27FC236}">
                <a16:creationId xmlns:a16="http://schemas.microsoft.com/office/drawing/2014/main" id="{E14156E8-2E42-9851-8A9E-D4FCD0CB2A98}"/>
              </a:ext>
            </a:extLst>
          </p:cNvPr>
          <p:cNvSpPr/>
          <p:nvPr/>
        </p:nvSpPr>
        <p:spPr>
          <a:xfrm>
            <a:off x="2146300" y="3467613"/>
            <a:ext cx="20091400" cy="5250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cs typeface="Gilroy Bold" pitchFamily="34" charset="-120"/>
              </a:rPr>
              <a:t>Информация о показателях лояльности донорского контингента</a:t>
            </a:r>
          </a:p>
          <a:p>
            <a:pPr marL="0" indent="0" algn="l">
              <a:buNone/>
            </a:pPr>
            <a:r>
              <a:rPr lang="ru-RU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cs typeface="Gilroy Bold" pitchFamily="34" charset="-120"/>
              </a:rPr>
              <a:t>к учреждению службы крови:</a:t>
            </a:r>
            <a:endParaRPr lang="en-US" sz="4000" dirty="0"/>
          </a:p>
        </p:txBody>
      </p:sp>
      <p:sp>
        <p:nvSpPr>
          <p:cNvPr id="12" name="Text 4">
            <a:extLst>
              <a:ext uri="{FF2B5EF4-FFF2-40B4-BE49-F238E27FC236}">
                <a16:creationId xmlns:a16="http://schemas.microsoft.com/office/drawing/2014/main" id="{8698296A-105F-5E7E-9CE5-B8667A7E3524}"/>
              </a:ext>
            </a:extLst>
          </p:cNvPr>
          <p:cNvSpPr/>
          <p:nvPr/>
        </p:nvSpPr>
        <p:spPr>
          <a:xfrm>
            <a:off x="2146300" y="8225450"/>
            <a:ext cx="19733986" cy="22905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Количественные и качественные показатели</a:t>
            </a:r>
            <a:r>
              <a:rPr lang="en-US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324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79</Words>
  <Application>Microsoft Office PowerPoint</Application>
  <PresentationFormat>Произвольный</PresentationFormat>
  <Paragraphs>16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Calibri</vt:lpstr>
      <vt:lpstr>Arial</vt:lpstr>
      <vt:lpstr>Aptos</vt:lpstr>
      <vt:lpstr>Gilroy Bold</vt:lpstr>
      <vt:lpstr>Gilroy Regular</vt:lpstr>
      <vt:lpstr>Gilroy-SemiboldItalic</vt:lpstr>
      <vt:lpstr>Office Theme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Енот</cp:lastModifiedBy>
  <cp:revision>12</cp:revision>
  <dcterms:created xsi:type="dcterms:W3CDTF">2025-09-02T07:46:12Z</dcterms:created>
  <dcterms:modified xsi:type="dcterms:W3CDTF">2025-09-13T08:38:53Z</dcterms:modified>
</cp:coreProperties>
</file>